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1481" r:id="rId3"/>
    <p:sldId id="1482" r:id="rId4"/>
    <p:sldId id="1462" r:id="rId5"/>
    <p:sldId id="1483" r:id="rId6"/>
    <p:sldId id="1484" r:id="rId7"/>
    <p:sldId id="1466" r:id="rId8"/>
    <p:sldId id="1467" r:id="rId9"/>
    <p:sldId id="14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8"/>
    <p:restoredTop sz="72115"/>
  </p:normalViewPr>
  <p:slideViewPr>
    <p:cSldViewPr snapToGrid="0" snapToObjects="1">
      <p:cViewPr varScale="1">
        <p:scale>
          <a:sx n="78" d="100"/>
          <a:sy n="78" d="100"/>
        </p:scale>
        <p:origin x="21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The goal of the Web of Things is to enhance IoT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want to simplify the usage of IoT devices.</a:t>
            </a:r>
          </a:p>
          <a:p>
            <a:r>
              <a:rPr lang="en-US" dirty="0"/>
              <a:t>We want to simplify the ingestion of data from IoT devices into various services.</a:t>
            </a:r>
          </a:p>
          <a:p>
            <a:r>
              <a:rPr lang="en-US" dirty="0"/>
              <a:t>We want to bridge silos, including connecting devices locally, converting data from different vendors, and bridging different protocols.</a:t>
            </a:r>
          </a:p>
          <a:p>
            <a:r>
              <a:rPr lang="en-US" dirty="0"/>
              <a:t>Ultimately we want to enable "mashups", where new services can be derived from existing services.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0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are in our second charter.</a:t>
            </a:r>
          </a:p>
          <a:p>
            <a:r>
              <a:rPr lang="en-US" dirty="0"/>
              <a:t>Our current work items include updates to existing work describing the WoT Architecture.</a:t>
            </a:r>
          </a:p>
          <a:p>
            <a:r>
              <a:rPr lang="en-US" dirty="0"/>
              <a:t>It also includes updates to our Thing Description metadata format,</a:t>
            </a:r>
          </a:p>
          <a:p>
            <a:r>
              <a:rPr lang="en-US" dirty="0"/>
              <a:t>including support for instance-independent models for classes of things.</a:t>
            </a:r>
          </a:p>
          <a:p>
            <a:r>
              <a:rPr lang="en-US" dirty="0"/>
              <a:t>New work includes development of a detailed use case document and new normative work on discovery and profiles.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9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The Thing Description is our major deliverable from our last charter, and we are currently updating it.</a:t>
            </a:r>
          </a:p>
          <a:p>
            <a:r>
              <a:rPr lang="en-US" dirty="0"/>
              <a:t>It is JSON-LD 1.1 document providing metadata describing IoT services.</a:t>
            </a:r>
          </a:p>
          <a:p>
            <a:r>
              <a:rPr lang="en-US" dirty="0"/>
              <a:t>It includes both general and human-readable metadata, the latter being provided to support user interfaces.</a:t>
            </a:r>
          </a:p>
          <a:p>
            <a:r>
              <a:rPr lang="en-US" dirty="0"/>
              <a:t>As a JSON-LD 1.1 document, it also supports semantics and integrates with efforts for semantic modelling of IoT services.</a:t>
            </a:r>
          </a:p>
          <a:p>
            <a:r>
              <a:rPr lang="en-US" dirty="0"/>
              <a:t>Thing descriptions also provide a description of the network interface of a Thing including security requirements, a set of interactions, data schemas for payloads, and bindings to concrete network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New work items include an expanded and more detailed set of use cases, intended to identify gaps and overlaps.</a:t>
            </a:r>
          </a:p>
          <a:p>
            <a:r>
              <a:rPr lang="en-US" dirty="0"/>
              <a:t>Updates to the Architecture document include device and information lifecycles and updated requirements based on the use case analysis.</a:t>
            </a:r>
          </a:p>
          <a:p>
            <a:r>
              <a:rPr lang="en-US" dirty="0"/>
              <a:t>The Discovery deliverable defines a mechanism to deliver Thing Descriptions in a secure and privacy-preserving way,</a:t>
            </a:r>
          </a:p>
          <a:p>
            <a:r>
              <a:rPr lang="en-US" dirty="0"/>
              <a:t>while enabling content-based queries and spatial searches.</a:t>
            </a:r>
          </a:p>
          <a:p>
            <a:r>
              <a:rPr lang="en-US" dirty="0"/>
              <a:t>Finally, Interoperability Profiles support out-of-the-box plug-and-play by defining a finite subset of features that implementations may limit themselves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are also working on various other projects, including implementations, testbeds, and tools.</a:t>
            </a:r>
          </a:p>
          <a:p>
            <a:r>
              <a:rPr lang="en-US" dirty="0"/>
              <a:t>We also have frequent </a:t>
            </a:r>
            <a:r>
              <a:rPr lang="en-US" dirty="0" err="1"/>
              <a:t>plugfests</a:t>
            </a:r>
            <a:r>
              <a:rPr lang="en-US" dirty="0"/>
              <a:t> where we attempt connecting implementations from different participants and validate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1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 </a:t>
            </a:r>
          </a:p>
          <a:p>
            <a:r>
              <a:rPr lang="en-US" dirty="0"/>
              <a:t>For further information, we provide the following set of resources...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1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... or you can contact the chairs.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8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2415F99-40E8-48D4-9D34-42832952A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AD481EC-912D-4B72-B079-860FB681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C9B293E-9208-4239-8501-DD1A3D2DC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2020-10-09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40263B-87FC-4EBF-8E01-E0582928B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BE6B848-6F07-4AFB-927F-5362A9EA8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781BDFC-01F9-4778-866A-5FF62B4C3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9294942-54B5-4554-9B19-7AF33820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2020-10-09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5627F25-1E7D-4B03-BEE1-B27D1AF8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05E7BEF-4007-468E-9261-D28FCF163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D801A996-AFDC-4AF8-AC33-40B2F4645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5CFC414-6F1A-49DA-AE9E-F9DE9E7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2020-10-09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" TargetMode="External"/><Relationship Id="rId13" Type="http://schemas.openxmlformats.org/officeDocument/2006/relationships/hyperlink" Target="https://www.w3.org/TR/wot-thing-description/" TargetMode="External"/><Relationship Id="rId18" Type="http://schemas.openxmlformats.org/officeDocument/2006/relationships/hyperlink" Target="https://w3c.github.io/wot-thing-description/" TargetMode="External"/><Relationship Id="rId26" Type="http://schemas.openxmlformats.org/officeDocument/2006/relationships/hyperlink" Target="https://github.com/thingweb/thingweb-playground" TargetMode="External"/><Relationship Id="rId3" Type="http://schemas.openxmlformats.org/officeDocument/2006/relationships/hyperlink" Target="https://www.w3.org/WoT/IG/wiki" TargetMode="External"/><Relationship Id="rId21" Type="http://schemas.openxmlformats.org/officeDocument/2006/relationships/hyperlink" Target="https://github.com/w3c/wot-security/" TargetMode="External"/><Relationship Id="rId7" Type="http://schemas.openxmlformats.org/officeDocument/2006/relationships/hyperlink" Target="https://lists.w3.org/Archives/Public/public-wot-ig/" TargetMode="External"/><Relationship Id="rId12" Type="http://schemas.openxmlformats.org/officeDocument/2006/relationships/hyperlink" Target="https://www.w3.org/TR/wot-architecture/" TargetMode="External"/><Relationship Id="rId17" Type="http://schemas.openxmlformats.org/officeDocument/2006/relationships/hyperlink" Target="https://github.com/w3c/wot-architecture/" TargetMode="External"/><Relationship Id="rId25" Type="http://schemas.openxmlformats.org/officeDocument/2006/relationships/hyperlink" Target="https://github.com/eclipse/thingweb.node-wot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w3.org/TR/wot-security/" TargetMode="External"/><Relationship Id="rId20" Type="http://schemas.openxmlformats.org/officeDocument/2006/relationships/hyperlink" Target="https://github.com/w3c/wot-scripting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.org/WoT/IG/" TargetMode="External"/><Relationship Id="rId11" Type="http://schemas.openxmlformats.org/officeDocument/2006/relationships/hyperlink" Target="https://www.w3.org/WoT/WG/" TargetMode="External"/><Relationship Id="rId24" Type="http://schemas.openxmlformats.org/officeDocument/2006/relationships/hyperlink" Target="https://github.com/w3c/wot-discovery/" TargetMode="External"/><Relationship Id="rId5" Type="http://schemas.openxmlformats.org/officeDocument/2006/relationships/hyperlink" Target="https://www.w3.org/2019/10/wot-ig-2019.html" TargetMode="External"/><Relationship Id="rId15" Type="http://schemas.openxmlformats.org/officeDocument/2006/relationships/hyperlink" Target="https://www.w3.org/TR/wot-scripting-api/" TargetMode="External"/><Relationship Id="rId23" Type="http://schemas.openxmlformats.org/officeDocument/2006/relationships/hyperlink" Target="https://github.com/w3c/wot-profile/" TargetMode="External"/><Relationship Id="rId10" Type="http://schemas.openxmlformats.org/officeDocument/2006/relationships/hyperlink" Target="https://www.w3.org/2020/01/wot-wg-charter.html" TargetMode="External"/><Relationship Id="rId19" Type="http://schemas.openxmlformats.org/officeDocument/2006/relationships/hyperlink" Target="https://w3c.github.io/wot-binding-templates/" TargetMode="External"/><Relationship Id="rId4" Type="http://schemas.openxmlformats.org/officeDocument/2006/relationships/hyperlink" Target="https://www.w3.org/2016/07/wot-ig-charter.html" TargetMode="External"/><Relationship Id="rId9" Type="http://schemas.openxmlformats.org/officeDocument/2006/relationships/hyperlink" Target="https://www.w3.org/2016/12/wot-wg-2016.html" TargetMode="External"/><Relationship Id="rId14" Type="http://schemas.openxmlformats.org/officeDocument/2006/relationships/hyperlink" Target="https://www.w3.org/TR/wot-binding-templates/" TargetMode="External"/><Relationship Id="rId22" Type="http://schemas.openxmlformats.org/officeDocument/2006/relationships/hyperlink" Target="https://github.com/w3c/wot-security-best-practic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mccool@inte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.org/WoT/WG/" TargetMode="External"/><Relationship Id="rId4" Type="http://schemas.openxmlformats.org/officeDocument/2006/relationships/hyperlink" Target="mailto:sebastian.kaebisch@siemens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of Things (WoT) IG/WG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October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7"/>
    </mc:Choice>
    <mc:Fallback xmlns="">
      <p:transition spd="slow" advTm="59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</p:spPr>
        <p:txBody>
          <a:bodyPr anchor="t">
            <a:normAutofit/>
          </a:bodyPr>
          <a:lstStyle/>
          <a:p>
            <a:r>
              <a:rPr lang="en-US" dirty="0"/>
              <a:t>Goal and Use Cases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CFFDA-5D11-4145-BFE0-1DFE77C6B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5008"/>
            <a:ext cx="3956222" cy="47019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IoT Interoperability</a:t>
            </a:r>
          </a:p>
          <a:p>
            <a:r>
              <a:rPr lang="en-US" dirty="0"/>
              <a:t>Simplify usage</a:t>
            </a:r>
          </a:p>
          <a:p>
            <a:pPr lvl="1"/>
            <a:r>
              <a:rPr lang="en-US" dirty="0"/>
              <a:t>Interaction abstraction</a:t>
            </a:r>
          </a:p>
          <a:p>
            <a:r>
              <a:rPr lang="en-US" dirty="0"/>
              <a:t>Simplify data ingestion</a:t>
            </a:r>
          </a:p>
          <a:p>
            <a:pPr lvl="1"/>
            <a:r>
              <a:rPr lang="en-US" dirty="0"/>
              <a:t>Unified data schemas</a:t>
            </a:r>
          </a:p>
          <a:p>
            <a:r>
              <a:rPr lang="en-US" dirty="0"/>
              <a:t>Bridge silos</a:t>
            </a:r>
          </a:p>
          <a:p>
            <a:pPr lvl="1"/>
            <a:r>
              <a:rPr lang="en-US" dirty="0"/>
              <a:t>Protocol bindings</a:t>
            </a:r>
          </a:p>
          <a:p>
            <a:r>
              <a:rPr lang="en-US" dirty="0"/>
              <a:t>Enable "mashups"</a:t>
            </a:r>
          </a:p>
          <a:p>
            <a:pPr lvl="1"/>
            <a:r>
              <a:rPr lang="en-US" dirty="0"/>
              <a:t>Scripting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7" r="7667"/>
          <a:stretch/>
        </p:blipFill>
        <p:spPr>
          <a:xfrm>
            <a:off x="4892118" y="1364719"/>
            <a:ext cx="7005379" cy="4701955"/>
          </a:xfrm>
          <a:prstGeom prst="rect">
            <a:avLst/>
          </a:prstGeom>
          <a:noFill/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1D58B94-76BC-45E7-B067-361303CE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B00E5D-EC04-AA49-8D52-0FCB6E08F63D}" type="datetime1">
              <a:rPr lang="en-CA" smtClean="0"/>
              <a:pPr>
                <a:spcAft>
                  <a:spcPts val="600"/>
                </a:spcAft>
              </a:pPr>
              <a:t>2020-10-09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E8685E1-0E27-4A68-AD1D-8577243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0564719-00ED-40AD-AF49-5F6D6B9333C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2"/>
    </mc:Choice>
    <mc:Fallback xmlns="">
      <p:transition spd="slow" advTm="266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A4B6-6411-104E-926B-9B5B42D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Items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2AA09-375F-B749-A43C-C8B4F8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2020-10-09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C67F-166F-1C40-9B88-4AA8F485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840C-9D96-0241-A209-DCFC8D92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9130ACB-3DE5-C94E-8400-F001F94D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3026"/>
              </p:ext>
            </p:extLst>
          </p:nvPr>
        </p:nvGraphicFramePr>
        <p:xfrm>
          <a:off x="926757" y="1185330"/>
          <a:ext cx="10427043" cy="49698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34281">
                  <a:extLst>
                    <a:ext uri="{9D8B030D-6E8A-4147-A177-3AD203B41FA5}">
                      <a16:colId xmlns:a16="http://schemas.microsoft.com/office/drawing/2014/main" val="211985449"/>
                    </a:ext>
                  </a:extLst>
                </a:gridCol>
                <a:gridCol w="4250724">
                  <a:extLst>
                    <a:ext uri="{9D8B030D-6E8A-4147-A177-3AD203B41FA5}">
                      <a16:colId xmlns:a16="http://schemas.microsoft.com/office/drawing/2014/main" val="2350928796"/>
                    </a:ext>
                  </a:extLst>
                </a:gridCol>
                <a:gridCol w="3742038">
                  <a:extLst>
                    <a:ext uri="{9D8B030D-6E8A-4147-A177-3AD203B41FA5}">
                      <a16:colId xmlns:a16="http://schemas.microsoft.com/office/drawing/2014/main" val="1445418506"/>
                    </a:ext>
                  </a:extLst>
                </a:gridCol>
              </a:tblGrid>
              <a:tr h="89333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Updates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New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75949"/>
                  </a:ext>
                </a:extLst>
              </a:tr>
              <a:tr h="2202732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Informative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Scripting API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Security and Privacy 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Guidelines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Best Practices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Use Cases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53357"/>
                  </a:ext>
                </a:extLst>
              </a:tr>
              <a:tr h="1873748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Normative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Architecture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Thing Description</a:t>
                      </a:r>
                    </a:p>
                    <a:p>
                      <a:pPr marL="985838" indent="-4873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3200" dirty="0"/>
                        <a:t>Thing Models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Discovery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Interoperability Profiles 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93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7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3"/>
    </mc:Choice>
    <mc:Fallback xmlns="">
      <p:transition spd="slow" advTm="23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 Description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185332"/>
            <a:ext cx="5398477" cy="5215468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ID, </a:t>
            </a:r>
            <a:r>
              <a:rPr lang="de-DE" dirty="0" err="1"/>
              <a:t>versions</a:t>
            </a:r>
            <a:r>
              <a:rPr lang="de-DE" dirty="0"/>
              <a:t>,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creation</a:t>
            </a:r>
            <a:r>
              <a:rPr lang="de-DE" dirty="0"/>
              <a:t> time, ...</a:t>
            </a:r>
          </a:p>
          <a:p>
            <a:pPr lvl="1"/>
            <a:r>
              <a:rPr lang="de-DE" dirty="0" err="1"/>
              <a:t>Titles</a:t>
            </a:r>
            <a:r>
              <a:rPr lang="de-DE" dirty="0"/>
              <a:t>, </a:t>
            </a:r>
            <a:r>
              <a:rPr lang="de-DE" dirty="0" err="1"/>
              <a:t>descriptions</a:t>
            </a:r>
            <a:r>
              <a:rPr lang="de-DE" dirty="0"/>
              <a:t>, ...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abstraction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schemas</a:t>
            </a:r>
            <a:r>
              <a:rPr lang="de-DE" dirty="0"/>
              <a:t>)</a:t>
            </a:r>
          </a:p>
          <a:p>
            <a:r>
              <a:rPr lang="de-DE" dirty="0"/>
              <a:t>JSON-LD 1.1</a:t>
            </a:r>
          </a:p>
          <a:p>
            <a:pPr lvl="1"/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(e.g. </a:t>
            </a:r>
            <a:r>
              <a:rPr lang="de-DE" dirty="0" err="1"/>
              <a:t>OneDM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Protocol-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vocabulary</a:t>
            </a:r>
            <a:endParaRPr lang="de-DE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5" name="Rectangle 3"/>
          <p:cNvSpPr/>
          <p:nvPr/>
        </p:nvSpPr>
        <p:spPr>
          <a:xfrm>
            <a:off x="6350300" y="875712"/>
            <a:ext cx="5289765" cy="5826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pic>
        <p:nvPicPr>
          <p:cNvPr id="23" name="Picture 3" descr="D:\Projekte\Standardesierung\W3C\WoT\TD\Nizza\td.png">
            <a:extLst>
              <a:ext uri="{FF2B5EF4-FFF2-40B4-BE49-F238E27FC236}">
                <a16:creationId xmlns:a16="http://schemas.microsoft.com/office/drawing/2014/main" id="{DA072812-BEE9-2F48-A6C3-526F38EB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4695" y="4832857"/>
            <a:ext cx="1419105" cy="141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64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81"/>
    </mc:Choice>
    <mc:Fallback xmlns="">
      <p:transition spd="slow" advTm="401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5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Work Items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B31DD6C-B63D-C746-9766-60BCA85E6182}"/>
              </a:ext>
            </a:extLst>
          </p:cNvPr>
          <p:cNvSpPr txBox="1">
            <a:spLocks/>
          </p:cNvSpPr>
          <p:nvPr/>
        </p:nvSpPr>
        <p:spPr>
          <a:xfrm>
            <a:off x="809670" y="1223319"/>
            <a:ext cx="5026683" cy="2644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Use Cases: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Expanding catalog of use cases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Identifying requirements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Identifying gaps and overlaps 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Edge computing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Geospatial systems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Data modeling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...</a:t>
            </a:r>
          </a:p>
          <a:p>
            <a:pPr lvl="1"/>
            <a:endParaRPr lang="en-US" sz="1199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136617" y="4018434"/>
            <a:ext cx="5217183" cy="218714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Interoperability Profiles: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Support interoperability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Out-of-the-box plug-and-play 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Constrain features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Allow for finite, in-advance implementation of consumers</a:t>
            </a:r>
          </a:p>
          <a:p>
            <a:pPr lvl="1"/>
            <a:endParaRPr lang="en-US" sz="1199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B94D641-35C2-434F-B2DB-22BFD97E36FB}"/>
              </a:ext>
            </a:extLst>
          </p:cNvPr>
          <p:cNvSpPr txBox="1">
            <a:spLocks/>
          </p:cNvSpPr>
          <p:nvPr/>
        </p:nvSpPr>
        <p:spPr>
          <a:xfrm>
            <a:off x="6096001" y="1223320"/>
            <a:ext cx="5257802" cy="26443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Discovery:</a:t>
            </a:r>
          </a:p>
          <a:p>
            <a:pPr marL="358775" lvl="1" indent="-314325"/>
            <a:r>
              <a:rPr lang="en-US" sz="2200" dirty="0"/>
              <a:t>Define how TDs are distributed</a:t>
            </a:r>
          </a:p>
          <a:p>
            <a:pPr marL="358775" lvl="1" indent="-314325"/>
            <a:r>
              <a:rPr lang="en-US" sz="2200" dirty="0"/>
              <a:t>Both local and global contexts</a:t>
            </a:r>
          </a:p>
          <a:p>
            <a:pPr marL="815975" lvl="2" indent="-314325"/>
            <a:r>
              <a:rPr lang="en-US" sz="1800" dirty="0"/>
              <a:t>Spatial search not limited to local network</a:t>
            </a:r>
          </a:p>
          <a:p>
            <a:pPr marL="358775" lvl="1" indent="-314325"/>
            <a:r>
              <a:rPr lang="en-US" sz="2200" dirty="0"/>
              <a:t>Two-phase introduction/exploration</a:t>
            </a:r>
          </a:p>
          <a:p>
            <a:pPr marL="358775" lvl="1" indent="-314325"/>
            <a:r>
              <a:rPr lang="en-US" sz="2200" dirty="0"/>
              <a:t>Emphasis on privacy protection</a:t>
            </a:r>
          </a:p>
          <a:p>
            <a:pPr marL="815975" lvl="2" indent="-314325"/>
            <a:r>
              <a:rPr lang="en-US" sz="1800" dirty="0"/>
              <a:t>Protected queries and exploration services</a:t>
            </a:r>
          </a:p>
          <a:p>
            <a:pPr marL="501650" lvl="2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815975" lvl="2" indent="-314325"/>
            <a:endParaRPr lang="en-US" sz="799" dirty="0">
              <a:solidFill>
                <a:schemeClr val="bg1"/>
              </a:solidFill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9D5F6C1-1697-0F40-9DF7-C47072336C6F}"/>
              </a:ext>
            </a:extLst>
          </p:cNvPr>
          <p:cNvSpPr txBox="1">
            <a:spLocks/>
          </p:cNvSpPr>
          <p:nvPr/>
        </p:nvSpPr>
        <p:spPr>
          <a:xfrm>
            <a:off x="809670" y="4018434"/>
            <a:ext cx="5026683" cy="21871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tx1"/>
                </a:solidFill>
              </a:rPr>
              <a:t>Architecture: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Lifecycle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Updated requirements analysis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Based on new use cases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Alignment with other standards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199" dirty="0"/>
          </a:p>
        </p:txBody>
      </p:sp>
    </p:spTree>
    <p:extLst>
      <p:ext uri="{BB962C8B-B14F-4D97-AF65-F5344CB8AC3E}">
        <p14:creationId xmlns:p14="http://schemas.microsoft.com/office/powerpoint/2010/main" val="168173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93"/>
    </mc:Choice>
    <mc:Fallback xmlns="">
      <p:transition spd="slow" advTm="378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55B-C323-694D-8027-244F0D48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D996A-C0AA-ED46-89C0-319B5661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685"/>
            <a:ext cx="5157787" cy="529343"/>
          </a:xfrm>
        </p:spPr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3B5EF-D285-5846-A52D-F28DE26D6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34028"/>
            <a:ext cx="5157787" cy="4755636"/>
          </a:xfrm>
        </p:spPr>
        <p:txBody>
          <a:bodyPr/>
          <a:lstStyle/>
          <a:p>
            <a:r>
              <a:rPr lang="en-US" dirty="0"/>
              <a:t>Node-wot</a:t>
            </a:r>
          </a:p>
          <a:p>
            <a:pPr lvl="1"/>
            <a:r>
              <a:rPr lang="en-US" dirty="0"/>
              <a:t>Scripting API implementation</a:t>
            </a:r>
          </a:p>
          <a:p>
            <a:r>
              <a:rPr lang="en-US" dirty="0"/>
              <a:t>Node-gen</a:t>
            </a:r>
          </a:p>
          <a:p>
            <a:pPr lvl="1"/>
            <a:r>
              <a:rPr lang="en-US" dirty="0"/>
              <a:t>Node-RED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1F881-E8AE-3341-88C2-6A0A35E2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04684"/>
            <a:ext cx="5183188" cy="529343"/>
          </a:xfrm>
        </p:spPr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07786-82D4-D94E-A8EF-15E6240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A71B47F-E2E4-CC4D-84BA-2C67FE85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94"/>
          <a:stretch/>
        </p:blipFill>
        <p:spPr>
          <a:xfrm>
            <a:off x="753977" y="3346243"/>
            <a:ext cx="5329407" cy="270884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9C13A-3DDF-504D-AC41-BB1D2B7F74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63" t="34243"/>
          <a:stretch/>
        </p:blipFill>
        <p:spPr>
          <a:xfrm>
            <a:off x="6194427" y="2920855"/>
            <a:ext cx="5071267" cy="326880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597ED68-75E0-5C43-91FA-4057D295235C}"/>
              </a:ext>
            </a:extLst>
          </p:cNvPr>
          <p:cNvSpPr txBox="1">
            <a:spLocks/>
          </p:cNvSpPr>
          <p:nvPr/>
        </p:nvSpPr>
        <p:spPr>
          <a:xfrm>
            <a:off x="6261894" y="1434027"/>
            <a:ext cx="5157787" cy="190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Playground</a:t>
            </a:r>
          </a:p>
          <a:p>
            <a:pPr lvl="1"/>
            <a:r>
              <a:rPr lang="en-US" dirty="0"/>
              <a:t>TD checker</a:t>
            </a:r>
          </a:p>
          <a:p>
            <a:r>
              <a:rPr lang="en-US" dirty="0" err="1"/>
              <a:t>Plugfests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5B8B-0672-434E-8C36-8E9AF556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2020-10-09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A1F6A-0304-F344-9A34-B963877B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29696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"/>
    </mc:Choice>
    <mc:Fallback xmlns="">
      <p:transition spd="slow" advTm="142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599" y="1269885"/>
            <a:ext cx="5384800" cy="4523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099" dirty="0">
                <a:hlinkClick r:id="rId3"/>
              </a:rPr>
              <a:t>https://www.w3.org/WoT/IG/wiki</a:t>
            </a:r>
            <a:br>
              <a:rPr lang="en-US" sz="2099" dirty="0"/>
            </a:br>
            <a:r>
              <a:rPr lang="en-US" sz="2099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099" dirty="0">
                <a:hlinkClick r:id="rId4"/>
              </a:rPr>
              <a:t>https://www.w3.org/2016/07/wot-ig-charter.html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5"/>
              </a:rPr>
              <a:t>https://www.w3.org/2019/10/wot-ig-2019.html</a:t>
            </a:r>
            <a:br>
              <a:rPr lang="en-US" sz="2099" dirty="0"/>
            </a:br>
            <a:r>
              <a:rPr lang="en-US" sz="2099" dirty="0"/>
              <a:t>(new charter)</a:t>
            </a:r>
            <a:endParaRPr lang="en-US" sz="2099" dirty="0">
              <a:hlinkClick r:id="rId6"/>
            </a:endParaRPr>
          </a:p>
          <a:p>
            <a:pPr lvl="1"/>
            <a:r>
              <a:rPr lang="en-US" sz="2099" dirty="0">
                <a:hlinkClick r:id="rId7"/>
              </a:rPr>
              <a:t>https://lists.w3.org/Archives/Public/public-wot-ig/</a:t>
            </a:r>
            <a:br>
              <a:rPr lang="en-US" sz="2099" dirty="0"/>
            </a:br>
            <a:r>
              <a:rPr lang="en-US" sz="2099" dirty="0"/>
              <a:t>(mailing list)</a:t>
            </a:r>
          </a:p>
          <a:p>
            <a:pPr lvl="1"/>
            <a:r>
              <a:rPr lang="en-US" sz="2099" dirty="0">
                <a:hlinkClick r:id="rId8"/>
              </a:rPr>
              <a:t>https://github.com/w3c/wot</a:t>
            </a:r>
            <a:br>
              <a:rPr lang="en-US" sz="2099" dirty="0"/>
            </a:br>
            <a:r>
              <a:rPr lang="en-US" sz="2099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099" dirty="0">
                <a:hlinkClick r:id="rId9"/>
              </a:rPr>
              <a:t>https://www.w3.org/2016/12/wot-wg-2016.html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10"/>
              </a:rPr>
              <a:t>https://www.w3.org/2020/01/wot-wg-charter.html</a:t>
            </a:r>
            <a:br>
              <a:rPr lang="en-US" sz="2099" dirty="0"/>
            </a:br>
            <a:r>
              <a:rPr lang="en-US" sz="2099" dirty="0"/>
              <a:t>(new charter)</a:t>
            </a:r>
          </a:p>
          <a:p>
            <a:pPr lvl="1"/>
            <a:r>
              <a:rPr lang="en-US" sz="2099" dirty="0">
                <a:hlinkClick r:id="rId11"/>
              </a:rPr>
              <a:t>https://www.w3.org/WoT/WG/</a:t>
            </a:r>
            <a:br>
              <a:rPr lang="en-US" sz="2099" dirty="0"/>
            </a:br>
            <a:r>
              <a:rPr lang="en-US" sz="2099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197602" y="1269885"/>
            <a:ext cx="5728012" cy="506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899" dirty="0"/>
              <a:t>Candidate Recommendations</a:t>
            </a:r>
          </a:p>
          <a:p>
            <a:pPr lvl="1"/>
            <a:r>
              <a:rPr lang="en-US" sz="2099" dirty="0">
                <a:hlinkClick r:id="rId12"/>
              </a:rPr>
              <a:t>https://www.w3.org/TR/wot-architecture/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3"/>
              </a:rPr>
              <a:t>https://www.w3.org/TR/wot-thing-description/</a:t>
            </a:r>
            <a:endParaRPr lang="en-US" sz="2099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099" dirty="0">
                <a:hlinkClick r:id="rId14"/>
              </a:rPr>
              <a:t>https://www.w3.org/TR/wot-binding-templates/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5"/>
              </a:rPr>
              <a:t>https://www.w3.org/TR/wot-scripting-api/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16"/>
              </a:rPr>
              <a:t>https://www.w3.org/TR/wot-security/</a:t>
            </a:r>
            <a:endParaRPr lang="en-US" sz="2099" dirty="0"/>
          </a:p>
          <a:p>
            <a:pPr marL="35982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099" dirty="0">
                <a:hlinkClick r:id="rId17"/>
              </a:rPr>
              <a:t>https://github.com/w3c/wot-architecture/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8"/>
              </a:rPr>
              <a:t>https://github.com/w3c/wot-thing-description/</a:t>
            </a:r>
            <a:endParaRPr lang="en-US" sz="2099" dirty="0"/>
          </a:p>
          <a:p>
            <a:pPr lvl="1"/>
            <a:r>
              <a:rPr lang="en-US" sz="2099" dirty="0">
                <a:hlinkClick r:id="rId19"/>
              </a:rPr>
              <a:t>https://github.com/w3c/wot-binding-templates/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20"/>
              </a:rPr>
              <a:t>https://github.com/w3c/wot-scripting-api/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21"/>
              </a:rPr>
              <a:t>https://github.com/w3c/wot-security/</a:t>
            </a:r>
            <a:endParaRPr lang="en-US" sz="2099" dirty="0"/>
          </a:p>
          <a:p>
            <a:pPr lvl="1"/>
            <a:r>
              <a:rPr lang="en-CA" sz="2099" dirty="0">
                <a:hlinkClick r:id="rId22"/>
              </a:rPr>
              <a:t>https://github.com/w3c/wot-security-best-practices/</a:t>
            </a:r>
            <a:endParaRPr lang="en-CA" sz="2099" dirty="0"/>
          </a:p>
          <a:p>
            <a:pPr lvl="1"/>
            <a:r>
              <a:rPr lang="en-CA" sz="2099" dirty="0">
                <a:hlinkClick r:id="rId23"/>
              </a:rPr>
              <a:t>https://github.com/w3c/wot-profile/</a:t>
            </a:r>
            <a:endParaRPr lang="en-CA" sz="2099" dirty="0"/>
          </a:p>
          <a:p>
            <a:pPr lvl="1"/>
            <a:r>
              <a:rPr lang="en-CA" sz="2099" dirty="0">
                <a:hlinkClick r:id="rId24"/>
              </a:rPr>
              <a:t>https://github.com/w3c/wot-discovery/</a:t>
            </a:r>
            <a:endParaRPr lang="en-US" sz="2099" dirty="0"/>
          </a:p>
          <a:p>
            <a:pPr marL="359820" lvl="1" indent="0">
              <a:buNone/>
            </a:pPr>
            <a:endParaRPr lang="en-US" sz="2099" dirty="0"/>
          </a:p>
          <a:p>
            <a:r>
              <a:rPr lang="en-US" sz="2899" dirty="0"/>
              <a:t>Reference Implementations and Tools: node-wot</a:t>
            </a:r>
          </a:p>
          <a:p>
            <a:pPr lvl="1"/>
            <a:r>
              <a:rPr lang="en-US" sz="2099" u="sng" dirty="0">
                <a:hlinkClick r:id="rId25"/>
              </a:rPr>
              <a:t>node-wot: https://github.com/eclipse/thingweb.node-wot</a:t>
            </a:r>
            <a:endParaRPr lang="en-US" sz="2099" u="sng" dirty="0"/>
          </a:p>
          <a:p>
            <a:pPr lvl="1"/>
            <a:r>
              <a:rPr lang="en-US" sz="2099" u="sng" dirty="0">
                <a:hlinkClick r:id="rId26"/>
              </a:rPr>
              <a:t>TD playground: https://github.com/thingweb/thingweb-playground</a:t>
            </a:r>
            <a:endParaRPr lang="en-US" sz="2099" dirty="0"/>
          </a:p>
          <a:p>
            <a:pPr marL="0" indent="0">
              <a:buNone/>
            </a:pPr>
            <a:endParaRPr lang="en-US" sz="2899" dirty="0"/>
          </a:p>
        </p:txBody>
      </p:sp>
    </p:spTree>
    <p:extLst>
      <p:ext uri="{BB962C8B-B14F-4D97-AF65-F5344CB8AC3E}">
        <p14:creationId xmlns:p14="http://schemas.microsoft.com/office/powerpoint/2010/main" val="12737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9"/>
    </mc:Choice>
    <mc:Fallback xmlns="">
      <p:transition spd="slow" advTm="45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4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>
                <a:hlinkClick r:id="rId5"/>
              </a:rPr>
              <a:t>https://www.w3.org/WoT/WG/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41724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4"/>
    </mc:Choice>
    <mc:Fallback xmlns="">
      <p:transition spd="slow" advTm="34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"/>
    </mc:Choice>
    <mc:Fallback xmlns="">
      <p:transition spd="slow" advTm="317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.potx" id="{7B322EC2-926D-468A-B56F-88562372BDEA}" vid="{919564F8-47F8-4ADB-B2CC-A83A8D532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1242</Words>
  <Application>Microsoft Macintosh PowerPoint</Application>
  <PresentationFormat>Widescreen</PresentationFormat>
  <Paragraphs>207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Consolas</vt:lpstr>
      <vt:lpstr>Office Theme</vt:lpstr>
      <vt:lpstr>Web of Things (WoT) IG/WG</vt:lpstr>
      <vt:lpstr>Goal and Use Cases</vt:lpstr>
      <vt:lpstr>Current Work Items</vt:lpstr>
      <vt:lpstr>Thing Description</vt:lpstr>
      <vt:lpstr>New Work Items</vt:lpstr>
      <vt:lpstr>Other Activities</vt:lpstr>
      <vt:lpstr>W3C WoT Resources</vt:lpstr>
      <vt:lpstr>Contacts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Things (WoT)</dc:title>
  <dc:creator>Mccool, Michael</dc:creator>
  <cp:lastModifiedBy>Mccool, Michael</cp:lastModifiedBy>
  <cp:revision>20</cp:revision>
  <dcterms:created xsi:type="dcterms:W3CDTF">2020-09-15T14:36:43Z</dcterms:created>
  <dcterms:modified xsi:type="dcterms:W3CDTF">2020-10-09T14:35:44Z</dcterms:modified>
</cp:coreProperties>
</file>